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71" r:id="rId3"/>
    <p:sldId id="272" r:id="rId4"/>
    <p:sldId id="322" r:id="rId5"/>
    <p:sldId id="276" r:id="rId6"/>
    <p:sldId id="268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8" r:id="rId19"/>
    <p:sldId id="287" r:id="rId20"/>
    <p:sldId id="285" r:id="rId21"/>
    <p:sldId id="289" r:id="rId22"/>
    <p:sldId id="290" r:id="rId23"/>
    <p:sldId id="323" r:id="rId24"/>
    <p:sldId id="291" r:id="rId25"/>
    <p:sldId id="32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주 박" initials="영박" lastIdx="22" clrIdx="0">
    <p:extLst>
      <p:ext uri="{19B8F6BF-5375-455C-9EA6-DF929625EA0E}">
        <p15:presenceInfo xmlns:p15="http://schemas.microsoft.com/office/powerpoint/2012/main" userId="077771192747c2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EE"/>
    <a:srgbClr val="FF000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6444"/>
  </p:normalViewPr>
  <p:slideViewPr>
    <p:cSldViewPr snapToGrid="0">
      <p:cViewPr varScale="1">
        <p:scale>
          <a:sx n="100" d="100"/>
          <a:sy n="100" d="100"/>
        </p:scale>
        <p:origin x="208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05:21.772" idx="5">
    <p:pos x="146" y="146"/>
    <p:text>FF
포심 패스트볼(4-Seam Fastball)
가장 기본이자 가장 빠른 직구.
FA
패스트볼(포심/일반 직구 표기)
포심을 통칭해 기록할 때도 사용.
FC
커터(cutter)
직구보다 살짝 꺾이며 배트의 중심을 비켜가는 공.
SI
싱커(sinker)
타자 앞에서 가라앉는 궤적.
FT
투심 패스트볼(2-Seam Fastball)
좌우 무빙이 강하며 싱커와 가까운 직구.
SL
슬라이더
타자 기준으로 옆으로 미끄러지듯 꺾이는 공.
CU
커브
크게 떨어지는 종 변화, 대표적 브레이킹볼.
KC
커터 커브(커브성 커터) 또는 커리볼(Knuckle Curve)
리그·데이터 출처에 따라 보통 너클커브로 분류.
ST
스위퍼(sweeper)
긴 수평 이동을 만드는 새 유형의 슬라이더 계열.
FS
포크볼(splitter/forkball 포함)
손가락 사이를 벌려 던지는, 급하게 떨어지는 구종.
CH
체인지업
직구 폼으로 던져 속도만 빼고 타이밍을 흔드는 공.
EP
이퓨스(Eephus)
무중력처럼 천천히 솟아올라 떨어지는 극저속 구종.
FO
스플리터(split-finger fastball)
FS와 비슷하지만 더 빠르고 직구 느낌을 유지하는 편.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2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E2BB9-B092-1444-96D0-4E99F75AEDAD}" type="datetimeFigureOut">
              <a:rPr kumimoji="1" lang="ko-KR" altLang="en-US" smtClean="0"/>
              <a:t>2025. 12. 4.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BD9F-B902-2C4D-B31F-98DE61950D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57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65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8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1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01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81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4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6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72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9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7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4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402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284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43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3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5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6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89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4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704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1574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604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8070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8827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5167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425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127400" y="1977100"/>
            <a:ext cx="99372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3634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848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569767" y="3349067"/>
            <a:ext cx="6620800" cy="14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108833" y="4833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626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039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56400" y="3155033"/>
            <a:ext cx="9879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4070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4932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98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6718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2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907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5795333" y="3289833"/>
            <a:ext cx="5444800" cy="16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361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5795333" y="4866233"/>
            <a:ext cx="54448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417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53460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8587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2043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285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6071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61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3117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72" name="Google Shape;272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7362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3261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8894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0629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8" name="Google Shape;318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26812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486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2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61" name="Google Shape;361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61750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187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4" name="Google Shape;384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97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1148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3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5547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6889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3574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950967" y="1938033"/>
            <a:ext cx="98816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8715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327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7919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266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7002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37913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535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927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51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344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905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618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146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393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gMa-99gY0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3.xml"/><Relationship Id="rId5" Type="http://schemas.openxmlformats.org/officeDocument/2006/relationships/image" Target="../media/image32.png"/><Relationship Id="rId4" Type="http://schemas.openxmlformats.org/officeDocument/2006/relationships/hyperlink" Target="https://youtu.be/TEM7oN6M3_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/>
              <a:t>MLB</a:t>
            </a:r>
            <a:r>
              <a:rPr lang="ko-KR" altLang="en-US" b="1" dirty="0"/>
              <a:t> 투수 </a:t>
            </a:r>
            <a:r>
              <a:rPr lang="ko-KR" altLang="en-US" b="1" dirty="0" err="1"/>
              <a:t>구종</a:t>
            </a:r>
            <a:r>
              <a:rPr lang="ko-KR" altLang="en-US" b="1" dirty="0"/>
              <a:t> 예측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698171"/>
            <a:ext cx="7097393" cy="4449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9D2A4-0B7A-6F40-409C-7338D0B1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484" y="2194378"/>
            <a:ext cx="4299959" cy="30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233" y="1886101"/>
            <a:ext cx="6266496" cy="382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20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AutoGluon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T</a:t>
            </a:r>
            <a:r>
              <a:rPr kumimoji="1" lang="en-US" altLang="ko-KR" dirty="0" err="1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abular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9923E-A40A-43A6-6864-0CC503AB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5" y="2538700"/>
            <a:ext cx="537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66518" y="128542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57764-6AA4-8A8D-CCD8-7F85998A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77080"/>
            <a:ext cx="7772400" cy="1103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/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𝑥𝑔𝑏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𝑥𝑔𝑏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𝑎𝑔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𝑎𝑔</m:t>
                          </m:r>
                        </m:sub>
                      </m:sSub>
                    </m:oMath>
                  </m:oMathPara>
                </a14:m>
                <a:endParaRPr lang="ko-KR" altLang="ko-KR" sz="28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10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(F1- Score)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56821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879EEE-2752-CFA7-14F1-8C14DECC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07761"/>
              </p:ext>
            </p:extLst>
          </p:nvPr>
        </p:nvGraphicFramePr>
        <p:xfrm>
          <a:off x="303233" y="2063420"/>
          <a:ext cx="4800600" cy="3243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90067609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144783670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95707594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551912588"/>
                    </a:ext>
                  </a:extLst>
                </a:gridCol>
              </a:tblGrid>
              <a:tr h="577759">
                <a:tc>
                  <a:txBody>
                    <a:bodyPr/>
                    <a:lstStyle/>
                    <a:p>
                      <a:pPr algn="ctr" latinLnBrk="0"/>
                      <a:r>
                        <a:rPr lang="ko-KR" sz="1800" kern="0">
                          <a:effectLst/>
                        </a:rPr>
                        <a:t>구종</a:t>
                      </a:r>
                      <a:r>
                        <a:rPr lang="en-US" sz="1800" kern="0">
                          <a:effectLst/>
                        </a:rPr>
                        <a:t> (Class)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Precision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>
                          <a:effectLst/>
                        </a:rPr>
                        <a:t>정밀도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Recall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 err="1">
                          <a:effectLst/>
                        </a:rPr>
                        <a:t>재현율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F1-Score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030288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CU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0.17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502926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FC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6276524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FF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0.54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0.49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9061775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FS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0.48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543836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SI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4687576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SL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0.20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9010390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Accuracy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26527037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Macro Avg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3292045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Weighted Avg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0.36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0.33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954153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7488D57-ABAD-7B9E-F36E-E8750AE9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509"/>
              </p:ext>
            </p:extLst>
          </p:nvPr>
        </p:nvGraphicFramePr>
        <p:xfrm>
          <a:off x="5513166" y="2063420"/>
          <a:ext cx="5630862" cy="2571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98295915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998923950"/>
                    </a:ext>
                  </a:extLst>
                </a:gridCol>
                <a:gridCol w="1033462">
                  <a:extLst>
                    <a:ext uri="{9D8B030D-6E8A-4147-A177-3AD203B41FA5}">
                      <a16:colId xmlns:a16="http://schemas.microsoft.com/office/drawing/2014/main" val="243548236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66430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 err="1">
                          <a:effectLst/>
                        </a:rPr>
                        <a:t>구종</a:t>
                      </a:r>
                      <a:r>
                        <a:rPr lang="ko-KR" sz="2000" kern="100" dirty="0">
                          <a:effectLst/>
                        </a:rPr>
                        <a:t> 그룹</a:t>
                      </a:r>
                      <a:r>
                        <a:rPr lang="en-US" sz="2000" kern="100" dirty="0">
                          <a:effectLst/>
                        </a:rPr>
                        <a:t> (Class)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Precision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정밀도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Recall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 err="1">
                          <a:effectLst/>
                        </a:rPr>
                        <a:t>재현율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F1-Score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77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Breaking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83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Fastball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07484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Offspeed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50041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Accuracy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883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Macro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58463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Weighted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1855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435747-1066-AFDD-074B-D7D0D2254176}"/>
              </a:ext>
            </a:extLst>
          </p:cNvPr>
          <p:cNvSpPr txBox="1"/>
          <p:nvPr/>
        </p:nvSpPr>
        <p:spPr>
          <a:xfrm>
            <a:off x="5513166" y="1568218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41929B-6A80-C297-9CBD-A06C02407236}"/>
              </a:ext>
            </a:extLst>
          </p:cNvPr>
          <p:cNvSpPr/>
          <p:nvPr/>
        </p:nvSpPr>
        <p:spPr>
          <a:xfrm>
            <a:off x="4030824" y="4404049"/>
            <a:ext cx="1073009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332F-4BE3-373D-A123-EDC3B45DBC1E}"/>
              </a:ext>
            </a:extLst>
          </p:cNvPr>
          <p:cNvSpPr/>
          <p:nvPr/>
        </p:nvSpPr>
        <p:spPr>
          <a:xfrm>
            <a:off x="9956800" y="3685249"/>
            <a:ext cx="1172937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171E8F-4877-5A94-65CB-6B41173EF4F9}"/>
              </a:ext>
            </a:extLst>
          </p:cNvPr>
          <p:cNvSpPr/>
          <p:nvPr/>
        </p:nvSpPr>
        <p:spPr>
          <a:xfrm>
            <a:off x="4030823" y="4141888"/>
            <a:ext cx="1073009" cy="26216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CFB72-146E-12FA-D840-EB3FA4838580}"/>
              </a:ext>
            </a:extLst>
          </p:cNvPr>
          <p:cNvSpPr/>
          <p:nvPr/>
        </p:nvSpPr>
        <p:spPr>
          <a:xfrm>
            <a:off x="4030822" y="2672316"/>
            <a:ext cx="1073009" cy="26216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3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(Confusion Matrix)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18306" y="146708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5DA0EB-CA96-D09D-EBEE-B44F3981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38" y="2028512"/>
            <a:ext cx="4375190" cy="386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70333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A59BC-669B-9EDB-0981-1AB82BD0C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028512"/>
            <a:ext cx="4375191" cy="3869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926930-0B33-7A6B-26FA-62DF7288EA94}"/>
              </a:ext>
            </a:extLst>
          </p:cNvPr>
          <p:cNvSpPr/>
          <p:nvPr/>
        </p:nvSpPr>
        <p:spPr>
          <a:xfrm>
            <a:off x="2120901" y="2269593"/>
            <a:ext cx="520700" cy="10324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6DCE1D-1CF5-506A-EA20-B6763229A8A7}"/>
              </a:ext>
            </a:extLst>
          </p:cNvPr>
          <p:cNvSpPr/>
          <p:nvPr/>
        </p:nvSpPr>
        <p:spPr>
          <a:xfrm>
            <a:off x="2120901" y="383169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67C6F7-524D-F0C5-055D-DEF120D82B6B}"/>
              </a:ext>
            </a:extLst>
          </p:cNvPr>
          <p:cNvSpPr/>
          <p:nvPr/>
        </p:nvSpPr>
        <p:spPr>
          <a:xfrm>
            <a:off x="2641601" y="3332686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21E4E4-9176-97BA-A77E-237311054C9A}"/>
              </a:ext>
            </a:extLst>
          </p:cNvPr>
          <p:cNvSpPr/>
          <p:nvPr/>
        </p:nvSpPr>
        <p:spPr>
          <a:xfrm>
            <a:off x="2641601" y="230416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070533-77FD-ACF4-61CC-F91E5A6FCD2F}"/>
              </a:ext>
            </a:extLst>
          </p:cNvPr>
          <p:cNvSpPr/>
          <p:nvPr/>
        </p:nvSpPr>
        <p:spPr>
          <a:xfrm>
            <a:off x="8453658" y="3239762"/>
            <a:ext cx="981011" cy="950733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8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 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볼카운트별 예측 정확도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4670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30392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EC1904-AD1A-2990-F0F3-8C824994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27265"/>
              </p:ext>
            </p:extLst>
          </p:nvPr>
        </p:nvGraphicFramePr>
        <p:xfrm>
          <a:off x="303233" y="1836412"/>
          <a:ext cx="4838700" cy="4453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27223113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417020982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2125190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957816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볼카운트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XGBoost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AutoGluon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앙상블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4094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629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0.261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14338621"/>
                  </a:ext>
                </a:extLst>
              </a:tr>
              <a:tr h="9533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0.568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1190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0.443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0.311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0.344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265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0.292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3579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0.323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615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5080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0.172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8043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0.222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69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0.500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2815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0.154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3572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0.379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0.448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3205040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0791FC-D749-6838-1886-276A7E530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30080"/>
              </p:ext>
            </p:extLst>
          </p:nvPr>
        </p:nvGraphicFramePr>
        <p:xfrm>
          <a:off x="6303928" y="1836412"/>
          <a:ext cx="5364162" cy="4514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4750">
                  <a:extLst>
                    <a:ext uri="{9D8B030D-6E8A-4147-A177-3AD203B41FA5}">
                      <a16:colId xmlns:a16="http://schemas.microsoft.com/office/drawing/2014/main" val="3426352468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50237893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786969973"/>
                    </a:ext>
                  </a:extLst>
                </a:gridCol>
                <a:gridCol w="1471612">
                  <a:extLst>
                    <a:ext uri="{9D8B030D-6E8A-4147-A177-3AD203B41FA5}">
                      <a16:colId xmlns:a16="http://schemas.microsoft.com/office/drawing/2014/main" val="2402001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볼카운트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XGBoost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AutoGluon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앙상블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7137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0.550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158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0.461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0.472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8964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0.590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89361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0.549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392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0.415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0.446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4998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0.351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0.404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53503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0.750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39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0.725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462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3256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8233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0.762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0.857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0.810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7507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0.531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0.656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0.562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81044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3F768FD-40C8-8529-4AC1-247C1F1CF737}"/>
              </a:ext>
            </a:extLst>
          </p:cNvPr>
          <p:cNvSpPr/>
          <p:nvPr/>
        </p:nvSpPr>
        <p:spPr>
          <a:xfrm>
            <a:off x="3835399" y="4357688"/>
            <a:ext cx="1306533" cy="28575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0BF276-1D48-2D11-9791-959878C4E2D5}"/>
              </a:ext>
            </a:extLst>
          </p:cNvPr>
          <p:cNvSpPr/>
          <p:nvPr/>
        </p:nvSpPr>
        <p:spPr>
          <a:xfrm>
            <a:off x="10213041" y="4415951"/>
            <a:ext cx="1455049" cy="28575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A43F0C-5265-7F6B-9F85-8E6C9B43D5D7}"/>
              </a:ext>
            </a:extLst>
          </p:cNvPr>
          <p:cNvSpPr/>
          <p:nvPr/>
        </p:nvSpPr>
        <p:spPr>
          <a:xfrm>
            <a:off x="3835399" y="2416118"/>
            <a:ext cx="1306533" cy="28575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85D0FF-73C8-D2C0-9A69-652373167F18}"/>
              </a:ext>
            </a:extLst>
          </p:cNvPr>
          <p:cNvSpPr/>
          <p:nvPr/>
        </p:nvSpPr>
        <p:spPr>
          <a:xfrm>
            <a:off x="10213041" y="2474381"/>
            <a:ext cx="1455049" cy="28575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CF4321-D19F-069C-C1C6-D94B64B80C97}"/>
              </a:ext>
            </a:extLst>
          </p:cNvPr>
          <p:cNvSpPr/>
          <p:nvPr/>
        </p:nvSpPr>
        <p:spPr>
          <a:xfrm>
            <a:off x="3835399" y="5988985"/>
            <a:ext cx="1306533" cy="28575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837A6B-B0D3-0BED-B482-526AB8797C82}"/>
              </a:ext>
            </a:extLst>
          </p:cNvPr>
          <p:cNvSpPr/>
          <p:nvPr/>
        </p:nvSpPr>
        <p:spPr>
          <a:xfrm>
            <a:off x="10213041" y="6047248"/>
            <a:ext cx="1455049" cy="28575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9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791575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69923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0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&amp;</a:t>
            </a:r>
            <a:r>
              <a:rPr lang="ko-KR" altLang="en-US" sz="4000" dirty="0"/>
              <a:t>좌</a:t>
            </a:r>
            <a:r>
              <a:rPr lang="en-US" altLang="ko-KR" sz="4000" dirty="0"/>
              <a:t>/</a:t>
            </a:r>
            <a:r>
              <a:rPr lang="ko-KR" altLang="en-US" sz="4000" dirty="0" err="1"/>
              <a:t>우타자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809762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88109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35AE5-AEC1-4AFA-B1A8-75406B74F7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 bwMode="auto">
          <a:xfrm>
            <a:off x="1" y="1938012"/>
            <a:ext cx="6088748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F6626-7422-F168-7B14-5C9255A7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7" y="1938012"/>
            <a:ext cx="683546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E9D69F-83A1-E7DF-6408-32C46308D230}"/>
              </a:ext>
            </a:extLst>
          </p:cNvPr>
          <p:cNvSpPr/>
          <p:nvPr/>
        </p:nvSpPr>
        <p:spPr>
          <a:xfrm>
            <a:off x="4111604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6B3F3-1B9B-F3D7-2EE4-85589300E285}"/>
              </a:ext>
            </a:extLst>
          </p:cNvPr>
          <p:cNvSpPr/>
          <p:nvPr/>
        </p:nvSpPr>
        <p:spPr>
          <a:xfrm>
            <a:off x="4111793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B76A0A-FFA4-BCF4-7BDC-F475B25731D6}"/>
              </a:ext>
            </a:extLst>
          </p:cNvPr>
          <p:cNvSpPr/>
          <p:nvPr/>
        </p:nvSpPr>
        <p:spPr>
          <a:xfrm>
            <a:off x="4122499" y="3628036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52D6A-395B-08E0-9460-989FD24CC8BD}"/>
              </a:ext>
            </a:extLst>
          </p:cNvPr>
          <p:cNvSpPr/>
          <p:nvPr/>
        </p:nvSpPr>
        <p:spPr>
          <a:xfrm>
            <a:off x="4122498" y="4518111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77849-0864-2A4B-AA08-8130A8E1816E}"/>
              </a:ext>
            </a:extLst>
          </p:cNvPr>
          <p:cNvSpPr/>
          <p:nvPr/>
        </p:nvSpPr>
        <p:spPr>
          <a:xfrm>
            <a:off x="6465483" y="21946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10B232-1885-03A6-DCAB-8468697376D6}"/>
              </a:ext>
            </a:extLst>
          </p:cNvPr>
          <p:cNvSpPr/>
          <p:nvPr/>
        </p:nvSpPr>
        <p:spPr>
          <a:xfrm>
            <a:off x="6465483" y="2790875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A4E34-3132-D7BA-5EAF-9BC8D39504DA}"/>
              </a:ext>
            </a:extLst>
          </p:cNvPr>
          <p:cNvSpPr/>
          <p:nvPr/>
        </p:nvSpPr>
        <p:spPr>
          <a:xfrm>
            <a:off x="646548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54BE1B-FAB5-0BF3-3DFE-81C6669A7CF7}"/>
              </a:ext>
            </a:extLst>
          </p:cNvPr>
          <p:cNvSpPr/>
          <p:nvPr/>
        </p:nvSpPr>
        <p:spPr>
          <a:xfrm>
            <a:off x="6476190" y="4518110"/>
            <a:ext cx="1873750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16E6D4-4104-36DD-025C-CB719DBE4017}"/>
              </a:ext>
            </a:extLst>
          </p:cNvPr>
          <p:cNvSpPr/>
          <p:nvPr/>
        </p:nvSpPr>
        <p:spPr>
          <a:xfrm>
            <a:off x="10192911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4D98E-2DAC-A6C7-5EFB-168DF320B9EC}"/>
              </a:ext>
            </a:extLst>
          </p:cNvPr>
          <p:cNvSpPr/>
          <p:nvPr/>
        </p:nvSpPr>
        <p:spPr>
          <a:xfrm>
            <a:off x="10193100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2F9802-CB7B-1F15-CC4E-8662378759F4}"/>
              </a:ext>
            </a:extLst>
          </p:cNvPr>
          <p:cNvSpPr/>
          <p:nvPr/>
        </p:nvSpPr>
        <p:spPr>
          <a:xfrm>
            <a:off x="10203806" y="3628036"/>
            <a:ext cx="1880813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DA3073-7F2C-239B-7379-31E0838D3389}"/>
              </a:ext>
            </a:extLst>
          </p:cNvPr>
          <p:cNvSpPr/>
          <p:nvPr/>
        </p:nvSpPr>
        <p:spPr>
          <a:xfrm>
            <a:off x="10203806" y="4518111"/>
            <a:ext cx="1888109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5CA580-2E8C-3621-E801-37BF549D013F}"/>
              </a:ext>
            </a:extLst>
          </p:cNvPr>
          <p:cNvSpPr/>
          <p:nvPr/>
        </p:nvSpPr>
        <p:spPr>
          <a:xfrm>
            <a:off x="376548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3C3F29-1805-3477-967D-CFB6EB4156CB}"/>
              </a:ext>
            </a:extLst>
          </p:cNvPr>
          <p:cNvSpPr/>
          <p:nvPr/>
        </p:nvSpPr>
        <p:spPr>
          <a:xfrm>
            <a:off x="376737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803919-E8EB-4037-F93D-BA319C8DBDDE}"/>
              </a:ext>
            </a:extLst>
          </p:cNvPr>
          <p:cNvSpPr/>
          <p:nvPr/>
        </p:nvSpPr>
        <p:spPr>
          <a:xfrm>
            <a:off x="38744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1A132E-A4B0-837F-9170-A7CB1E81B79A}"/>
              </a:ext>
            </a:extLst>
          </p:cNvPr>
          <p:cNvSpPr/>
          <p:nvPr/>
        </p:nvSpPr>
        <p:spPr>
          <a:xfrm>
            <a:off x="387443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7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BC98255-4B19-2911-C422-BC3F79254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r="227" b="60523"/>
          <a:stretch/>
        </p:blipFill>
        <p:spPr bwMode="auto">
          <a:xfrm>
            <a:off x="150161" y="2282512"/>
            <a:ext cx="11738606" cy="39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9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좌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AD58554-39B1-36E8-2998-EF20C87B8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333" r="-742" b="10000"/>
          <a:stretch/>
        </p:blipFill>
        <p:spPr bwMode="auto">
          <a:xfrm>
            <a:off x="303233" y="2282512"/>
            <a:ext cx="11788804" cy="38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5EB79C-17D2-75C9-F58E-BBEA9322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4" y="1223558"/>
            <a:ext cx="6534842" cy="49076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CEAD1D-65FB-C09A-5BA3-542FDDD6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23558"/>
            <a:ext cx="7372664" cy="49440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638145-3113-E8F9-2A61-8B5ACC6D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13" y="1223558"/>
            <a:ext cx="8789373" cy="4944022"/>
          </a:xfrm>
          <a:prstGeom prst="rect">
            <a:avLst/>
          </a:prstGeom>
        </p:spPr>
      </p:pic>
      <p:pic>
        <p:nvPicPr>
          <p:cNvPr id="2056" name="Picture 8" descr="Catch Probability | Glossary | MLB.com">
            <a:extLst>
              <a:ext uri="{FF2B5EF4-FFF2-40B4-BE49-F238E27FC236}">
                <a16:creationId xmlns:a16="http://schemas.microsoft.com/office/drawing/2014/main" id="{A2E977FB-D7CC-9862-3D3C-071721A4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26" y="1223558"/>
            <a:ext cx="8789373" cy="494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24830E-ABE5-3F7D-D731-DD24C37D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139" y="1223558"/>
            <a:ext cx="8789373" cy="4944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9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7CADFE-7A76-75A0-3E41-09FC0158F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63" r="172" b="9151"/>
          <a:stretch/>
        </p:blipFill>
        <p:spPr bwMode="auto">
          <a:xfrm>
            <a:off x="303233" y="2171878"/>
            <a:ext cx="11652556" cy="40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0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결론 및 기대 효과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107260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연구 성과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성능 개선</a:t>
            </a:r>
            <a:r>
              <a:rPr lang="en-US" altLang="ko-KR" b="1" dirty="0"/>
              <a:t>:</a:t>
            </a:r>
            <a:r>
              <a:rPr lang="ko-KR" altLang="en-US" dirty="0"/>
              <a:t> 앙상블</a:t>
            </a:r>
            <a:r>
              <a:rPr lang="en-US" altLang="ko-KR" dirty="0"/>
              <a:t>(</a:t>
            </a:r>
            <a:r>
              <a:rPr lang="en" altLang="ko-KR" dirty="0" err="1"/>
              <a:t>XGBoost+AutoGluon</a:t>
            </a:r>
            <a:r>
              <a:rPr lang="en" altLang="ko-KR" dirty="0"/>
              <a:t>) &amp; </a:t>
            </a:r>
            <a:r>
              <a:rPr lang="ko-KR" altLang="en-US" dirty="0" err="1"/>
              <a:t>구종</a:t>
            </a:r>
            <a:r>
              <a:rPr lang="ko-KR" altLang="en-US" dirty="0"/>
              <a:t> 범주화</a:t>
            </a:r>
            <a:r>
              <a:rPr lang="en-US" altLang="ko-KR" dirty="0"/>
              <a:t>(</a:t>
            </a:r>
            <a:r>
              <a:rPr lang="en" altLang="ko-KR" dirty="0"/>
              <a:t>Categorization) </a:t>
            </a:r>
            <a:r>
              <a:rPr lang="ko-KR" altLang="en-US" dirty="0"/>
              <a:t>적용 → </a:t>
            </a:r>
            <a:r>
              <a:rPr lang="ko-KR" altLang="en-US" b="1" dirty="0"/>
              <a:t>정확도 약 </a:t>
            </a:r>
            <a:r>
              <a:rPr lang="en-US" altLang="ko-KR" b="1" dirty="0"/>
              <a:t>47% </a:t>
            </a:r>
            <a:r>
              <a:rPr lang="ko-KR" altLang="en-US" b="1" dirty="0"/>
              <a:t>향상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전술적 타당성</a:t>
            </a:r>
            <a:r>
              <a:rPr lang="en-US" altLang="ko-KR" b="1" dirty="0"/>
              <a:t>:</a:t>
            </a:r>
            <a:r>
              <a:rPr lang="ko-KR" altLang="en-US" dirty="0"/>
              <a:t> 경기 상황</a:t>
            </a:r>
            <a:r>
              <a:rPr lang="en-US" altLang="ko-KR" dirty="0"/>
              <a:t>(</a:t>
            </a:r>
            <a:r>
              <a:rPr lang="ko-KR" altLang="en-US" dirty="0"/>
              <a:t>볼카운트</a:t>
            </a:r>
            <a:r>
              <a:rPr lang="en-US" altLang="ko-KR" dirty="0"/>
              <a:t>, </a:t>
            </a:r>
            <a:r>
              <a:rPr lang="ko-KR" altLang="en-US" dirty="0"/>
              <a:t>주자 등</a:t>
            </a:r>
            <a:r>
              <a:rPr lang="en-US" altLang="ko-KR" dirty="0"/>
              <a:t>)</a:t>
            </a:r>
            <a:r>
              <a:rPr lang="ko-KR" altLang="en-US" dirty="0"/>
              <a:t>에 따른 동적 투구 패턴 포착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위기 관리 검증</a:t>
            </a:r>
            <a:r>
              <a:rPr lang="en-US" altLang="ko-KR" b="1" dirty="0"/>
              <a:t>:</a:t>
            </a:r>
            <a:r>
              <a:rPr lang="ko-KR" altLang="en-US" dirty="0"/>
              <a:t> 만루</a:t>
            </a:r>
            <a:r>
              <a:rPr lang="en-US" altLang="ko-KR" dirty="0"/>
              <a:t>/</a:t>
            </a:r>
            <a:r>
              <a:rPr lang="ko-KR" altLang="en-US" dirty="0"/>
              <a:t>불리한 카운트에서의 </a:t>
            </a:r>
            <a:r>
              <a:rPr lang="en-US" altLang="ko-KR" b="1" dirty="0"/>
              <a:t>'</a:t>
            </a:r>
            <a:r>
              <a:rPr lang="ko-KR" altLang="en-US" b="1" dirty="0"/>
              <a:t>속구</a:t>
            </a:r>
            <a:r>
              <a:rPr lang="en-US" altLang="ko-KR" b="1" dirty="0"/>
              <a:t>(</a:t>
            </a:r>
            <a:r>
              <a:rPr lang="en" altLang="ko-KR" b="1" dirty="0"/>
              <a:t>Fastball) </a:t>
            </a:r>
            <a:r>
              <a:rPr lang="ko-KR" altLang="en-US" b="1" dirty="0"/>
              <a:t>승부</a:t>
            </a:r>
            <a:r>
              <a:rPr lang="en-US" altLang="ko-KR" b="1" dirty="0"/>
              <a:t>'</a:t>
            </a:r>
            <a:r>
              <a:rPr lang="ko-KR" altLang="en-US" dirty="0"/>
              <a:t> 예측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l"/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현장 활용 방안</a:t>
            </a:r>
            <a:endParaRPr lang="en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타자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Batter):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0.4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초 승부에서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인지적 부하 감소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→ 타이밍 설정 및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컨택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성공률 증대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전력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분석팀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Team):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상대 투수의 습관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Tendency)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파악 → 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맞춤형 게임 플랜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및 라인업 수립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팬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방송 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Media):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실시간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구종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예측 확률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 시각화 → 데이터 기반의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몰입감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있는 관전 경험 제공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</a:endParaRPr>
          </a:p>
          <a:p>
            <a:pPr algn="l"/>
            <a:r>
              <a:rPr lang="ko-KR" altLang="en-US" b="1" dirty="0">
                <a:solidFill>
                  <a:srgbClr val="000000"/>
                </a:solidFill>
              </a:rPr>
              <a:t>향후 과제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투구 시퀀스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Sequence) +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타자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핫존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1" i="0" u="none" strike="noStrike" dirty="0">
                <a:solidFill>
                  <a:srgbClr val="000000"/>
                </a:solidFill>
                <a:effectLst/>
              </a:rPr>
              <a:t>Hot Zone)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결합 → 초개인화 맞춤형 모델로 고도화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altLang="ko-KR" b="1" i="0" u="none" strike="noStrike" dirty="0">
              <a:solidFill>
                <a:srgbClr val="000000"/>
              </a:solidFill>
              <a:effectLst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951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데모 영상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4487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1: </a:t>
            </a:r>
            <a:r>
              <a:rPr lang="en" altLang="ko-KR" b="0" i="0" u="sng" dirty="0">
                <a:effectLst/>
                <a:latin typeface="-apple-system"/>
                <a:hlinkClick r:id="rId3"/>
              </a:rPr>
              <a:t>https://youtu.be/rgMa-99gY00</a:t>
            </a:r>
            <a:endParaRPr lang="en" altLang="ko-KR" b="0" i="0" u="sng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R" u="sng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b="0" i="0" dirty="0">
                <a:effectLst/>
                <a:latin typeface="-apple-system"/>
              </a:rPr>
              <a:t>Model 2: </a:t>
            </a:r>
            <a:r>
              <a:rPr lang="en" altLang="ko-KR" b="0" i="0" u="sng" dirty="0">
                <a:effectLst/>
                <a:latin typeface="-apple-system"/>
                <a:hlinkClick r:id="rId4"/>
              </a:rPr>
              <a:t>https://youtu.be/TEM7oN6M3_E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7508B-2285-77C0-E3A3-DA5B8CE09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772" y="622300"/>
            <a:ext cx="5782478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질의 응답</a:t>
            </a:r>
            <a:endParaRPr sz="4000" dirty="0"/>
          </a:p>
        </p:txBody>
      </p:sp>
      <p:grpSp>
        <p:nvGrpSpPr>
          <p:cNvPr id="8" name="Google Shape;7855;p146">
            <a:extLst>
              <a:ext uri="{FF2B5EF4-FFF2-40B4-BE49-F238E27FC236}">
                <a16:creationId xmlns:a16="http://schemas.microsoft.com/office/drawing/2014/main" id="{E3FB0C65-56C3-CFC2-1D8C-F72C12FBAA35}"/>
              </a:ext>
            </a:extLst>
          </p:cNvPr>
          <p:cNvGrpSpPr/>
          <p:nvPr/>
        </p:nvGrpSpPr>
        <p:grpSpPr>
          <a:xfrm>
            <a:off x="3473383" y="1488390"/>
            <a:ext cx="3949699" cy="3881220"/>
            <a:chOff x="-35118325" y="3202075"/>
            <a:chExt cx="281975" cy="291450"/>
          </a:xfrm>
        </p:grpSpPr>
        <p:sp>
          <p:nvSpPr>
            <p:cNvPr id="9" name="Google Shape;7856;p146">
              <a:extLst>
                <a:ext uri="{FF2B5EF4-FFF2-40B4-BE49-F238E27FC236}">
                  <a16:creationId xmlns:a16="http://schemas.microsoft.com/office/drawing/2014/main" id="{5367015A-97B6-CED7-60C4-4ECD5262E573}"/>
                </a:ext>
              </a:extLst>
            </p:cNvPr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7857;p146">
              <a:extLst>
                <a:ext uri="{FF2B5EF4-FFF2-40B4-BE49-F238E27FC236}">
                  <a16:creationId xmlns:a16="http://schemas.microsoft.com/office/drawing/2014/main" id="{AB57A180-A307-CF6E-FB06-5496C3C37DB3}"/>
                </a:ext>
              </a:extLst>
            </p:cNvPr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7858;p146">
              <a:extLst>
                <a:ext uri="{FF2B5EF4-FFF2-40B4-BE49-F238E27FC236}">
                  <a16:creationId xmlns:a16="http://schemas.microsoft.com/office/drawing/2014/main" id="{675DBD6B-E815-7681-8CEC-974D892E6782}"/>
                </a:ext>
              </a:extLst>
            </p:cNvPr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7859;p146">
              <a:extLst>
                <a:ext uri="{FF2B5EF4-FFF2-40B4-BE49-F238E27FC236}">
                  <a16:creationId xmlns:a16="http://schemas.microsoft.com/office/drawing/2014/main" id="{362D3DF9-C4A8-A7B1-2FCB-CFAD0A2B5826}"/>
                </a:ext>
              </a:extLst>
            </p:cNvPr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14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b="1" dirty="0"/>
              <a:t>감사합니다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292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2B76D0-1070-CB71-40BB-5582FB27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4514" y="1346232"/>
            <a:ext cx="6814985" cy="18009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3B983-2CF0-839A-6A6F-F1A2B794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512" y="3620770"/>
            <a:ext cx="7455707" cy="1981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A5BBE-B721-8398-C994-80B24748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2857" y="1445067"/>
            <a:ext cx="3066683" cy="4163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5EEB2-849C-D32F-6A74-E9305C4E9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691" y="1439847"/>
            <a:ext cx="3066683" cy="41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27" b="14127"/>
          <a:stretch/>
        </p:blipFill>
        <p:spPr>
          <a:xfrm>
            <a:off x="641652" y="2039947"/>
            <a:ext cx="4049692" cy="35713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7165" y="2295467"/>
            <a:ext cx="7085961" cy="3060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773B63-B138-01FF-BAFA-46B0BC5C5A40}"/>
              </a:ext>
            </a:extLst>
          </p:cNvPr>
          <p:cNvSpPr txBox="1"/>
          <p:nvPr/>
        </p:nvSpPr>
        <p:spPr>
          <a:xfrm>
            <a:off x="641652" y="14727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6EBB4-D5EE-1069-B7A5-A6733C03155A}"/>
              </a:ext>
            </a:extLst>
          </p:cNvPr>
          <p:cNvSpPr txBox="1"/>
          <p:nvPr/>
        </p:nvSpPr>
        <p:spPr>
          <a:xfrm>
            <a:off x="5090597" y="14727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21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2B968F-42F6-AFC6-6B76-0CA5F28B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4771"/>
              </p:ext>
            </p:extLst>
          </p:nvPr>
        </p:nvGraphicFramePr>
        <p:xfrm>
          <a:off x="303233" y="2182841"/>
          <a:ext cx="9323616" cy="2492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2323">
                  <a:extLst>
                    <a:ext uri="{9D8B030D-6E8A-4147-A177-3AD203B41FA5}">
                      <a16:colId xmlns:a16="http://schemas.microsoft.com/office/drawing/2014/main" val="2059552995"/>
                    </a:ext>
                  </a:extLst>
                </a:gridCol>
                <a:gridCol w="2715622">
                  <a:extLst>
                    <a:ext uri="{9D8B030D-6E8A-4147-A177-3AD203B41FA5}">
                      <a16:colId xmlns:a16="http://schemas.microsoft.com/office/drawing/2014/main" val="3708963903"/>
                    </a:ext>
                  </a:extLst>
                </a:gridCol>
                <a:gridCol w="4555671">
                  <a:extLst>
                    <a:ext uri="{9D8B030D-6E8A-4147-A177-3AD203B41FA5}">
                      <a16:colId xmlns:a16="http://schemas.microsoft.com/office/drawing/2014/main" val="1693881796"/>
                    </a:ext>
                  </a:extLst>
                </a:gridCol>
              </a:tblGrid>
              <a:tr h="35871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상위범주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(Group)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포함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특징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218518"/>
                  </a:ext>
                </a:extLst>
              </a:tr>
              <a:tr h="33767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Fastball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FF, FA, FC, SI, FT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가장 빠른 구속을 가지며</a:t>
                      </a:r>
                      <a:r>
                        <a:rPr lang="en-US" sz="2000" b="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sz="2000" b="0" kern="100" dirty="0">
                          <a:effectLst/>
                          <a:latin typeface="+mn-lt"/>
                        </a:rPr>
                        <a:t>타자가 빠른 타이밍에 대처해야 하는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7005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Breaking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SL, CU, KC, ST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횡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수평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또는 종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수직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방향의 급격한 변화를 통해 헛스윙을 유도하는 구종군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160738"/>
                  </a:ext>
                </a:extLst>
              </a:tr>
              <a:tr h="37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Offspeed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FS, CH, EP, FO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직구와 유사한 폼으로 던지되 구속을 줄이고 낙차를 주어 타이밍을 뺏는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896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Other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KN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불규칙한 궤적을 가지는 특수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47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37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4B3AEC-7EED-B50A-E3BF-BC056830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731150"/>
            <a:ext cx="10290000" cy="3395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274981"/>
            <a:ext cx="6668157" cy="50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13" r="14776"/>
          <a:stretch/>
        </p:blipFill>
        <p:spPr>
          <a:xfrm>
            <a:off x="303233" y="1274980"/>
            <a:ext cx="5682863" cy="50116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96" y="1907509"/>
            <a:ext cx="5902671" cy="43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9" b="-607"/>
          <a:stretch/>
        </p:blipFill>
        <p:spPr>
          <a:xfrm>
            <a:off x="303233" y="1578678"/>
            <a:ext cx="5682863" cy="47679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A80738-47BB-7DE6-5BE9-CF98C3FA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9"/>
          <a:stretch/>
        </p:blipFill>
        <p:spPr>
          <a:xfrm>
            <a:off x="6126693" y="604081"/>
            <a:ext cx="5682863" cy="574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DE19A-155B-8547-2CCE-2385000B6723}"/>
              </a:ext>
            </a:extLst>
          </p:cNvPr>
          <p:cNvSpPr txBox="1"/>
          <p:nvPr/>
        </p:nvSpPr>
        <p:spPr>
          <a:xfrm>
            <a:off x="4945531" y="16061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51331-8A4F-E41E-80A0-78841C4D1C05}"/>
              </a:ext>
            </a:extLst>
          </p:cNvPr>
          <p:cNvSpPr txBox="1"/>
          <p:nvPr/>
        </p:nvSpPr>
        <p:spPr>
          <a:xfrm>
            <a:off x="10698693" y="7085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36231-6A35-78ED-95BE-57752A4AA590}"/>
              </a:ext>
            </a:extLst>
          </p:cNvPr>
          <p:cNvSpPr/>
          <p:nvPr/>
        </p:nvSpPr>
        <p:spPr>
          <a:xfrm>
            <a:off x="303233" y="6076949"/>
            <a:ext cx="3249592" cy="26967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2D9F4A-464F-924C-8B0A-3DC66BC0BD82}"/>
              </a:ext>
            </a:extLst>
          </p:cNvPr>
          <p:cNvSpPr/>
          <p:nvPr/>
        </p:nvSpPr>
        <p:spPr>
          <a:xfrm>
            <a:off x="6126693" y="5772150"/>
            <a:ext cx="1207557" cy="57447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667</Words>
  <Application>Microsoft Macintosh PowerPoint</Application>
  <PresentationFormat>와이드스크린</PresentationFormat>
  <Paragraphs>259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-apple-system</vt:lpstr>
      <vt:lpstr>맑은 고딕</vt:lpstr>
      <vt:lpstr>바탕</vt:lpstr>
      <vt:lpstr>Crimson Text</vt:lpstr>
      <vt:lpstr>Mako</vt:lpstr>
      <vt:lpstr>Russo One</vt:lpstr>
      <vt:lpstr>Vidaloka</vt:lpstr>
      <vt:lpstr>Arial</vt:lpstr>
      <vt:lpstr>Cambria Math</vt:lpstr>
      <vt:lpstr>Josefin Sans</vt:lpstr>
      <vt:lpstr>Lato</vt:lpstr>
      <vt:lpstr>Merriweather Light</vt:lpstr>
      <vt:lpstr>Montserrat</vt:lpstr>
      <vt:lpstr>Open Sans SemiBold</vt:lpstr>
      <vt:lpstr>Times New Roman</vt:lpstr>
      <vt:lpstr>Minimalist Business Slides XL by Slidesgo</vt:lpstr>
      <vt:lpstr>MLB 투수 구종 예측</vt:lpstr>
      <vt:lpstr>연구 배경</vt:lpstr>
      <vt:lpstr>연구 배경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(모델)</vt:lpstr>
      <vt:lpstr>제안 시스템 (모델)</vt:lpstr>
      <vt:lpstr>제안 시스템 (모델)</vt:lpstr>
      <vt:lpstr>실험 결과 (F1- Score)</vt:lpstr>
      <vt:lpstr>실험 결과 (Confusion Matrix)</vt:lpstr>
      <vt:lpstr>실험 결과 (볼카운트별 예측 정확도)</vt:lpstr>
      <vt:lpstr>심층 분석(볼카운트 &amp; 위기 관리)</vt:lpstr>
      <vt:lpstr>심층 분석(볼카운트 &amp; 위기 관리&amp;좌/우타자)</vt:lpstr>
      <vt:lpstr>실전 활용 (전략 시트)</vt:lpstr>
      <vt:lpstr>실전 활용 (전략 시트)</vt:lpstr>
      <vt:lpstr>실전 활용 (전략 시트)</vt:lpstr>
      <vt:lpstr>실전 활용 (전략 시트)</vt:lpstr>
      <vt:lpstr>결론 및 기대 효과</vt:lpstr>
      <vt:lpstr>데모 영상</vt:lpstr>
      <vt:lpstr>질의 응답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투수 구종 예측</dc:title>
  <dc:creator>영주 박</dc:creator>
  <cp:lastModifiedBy>영주 박</cp:lastModifiedBy>
  <cp:revision>6</cp:revision>
  <dcterms:created xsi:type="dcterms:W3CDTF">2025-12-02T13:49:02Z</dcterms:created>
  <dcterms:modified xsi:type="dcterms:W3CDTF">2025-12-04T09:31:42Z</dcterms:modified>
</cp:coreProperties>
</file>